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handoutMasterIdLst>
    <p:handoutMasterId r:id="rId55"/>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326" r:id="rId23"/>
    <p:sldId id="272" r:id="rId24"/>
    <p:sldId id="270" r:id="rId25"/>
    <p:sldId id="325" r:id="rId26"/>
    <p:sldId id="311" r:id="rId27"/>
    <p:sldId id="312" r:id="rId28"/>
    <p:sldId id="313" r:id="rId29"/>
    <p:sldId id="314" r:id="rId30"/>
    <p:sldId id="315" r:id="rId31"/>
    <p:sldId id="327" r:id="rId32"/>
    <p:sldId id="316" r:id="rId33"/>
    <p:sldId id="317" r:id="rId34"/>
    <p:sldId id="318" r:id="rId35"/>
    <p:sldId id="319" r:id="rId36"/>
    <p:sldId id="264" r:id="rId37"/>
    <p:sldId id="273" r:id="rId38"/>
    <p:sldId id="274" r:id="rId39"/>
    <p:sldId id="284" r:id="rId40"/>
    <p:sldId id="277" r:id="rId41"/>
    <p:sldId id="285" r:id="rId42"/>
    <p:sldId id="294" r:id="rId43"/>
    <p:sldId id="290" r:id="rId44"/>
    <p:sldId id="289" r:id="rId45"/>
    <p:sldId id="297" r:id="rId46"/>
    <p:sldId id="286" r:id="rId47"/>
    <p:sldId id="328" r:id="rId48"/>
    <p:sldId id="287" r:id="rId49"/>
    <p:sldId id="323" r:id="rId50"/>
    <p:sldId id="320" r:id="rId51"/>
    <p:sldId id="291" r:id="rId52"/>
    <p:sldId id="303" r:id="rId53"/>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60" d="100"/>
          <a:sy n="60" d="100"/>
        </p:scale>
        <p:origin x="42" y="273"/>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25/07/2016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25/07/2016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Where is the pyramid?</a:t>
            </a:r>
          </a:p>
          <a:p>
            <a:endParaRPr lang="en-US" dirty="0" smtClean="0"/>
          </a:p>
          <a:p>
            <a:r>
              <a:rPr lang="en-US" dirty="0" smtClean="0"/>
              <a:t>…</a:t>
            </a:r>
          </a:p>
          <a:p>
            <a:endParaRPr lang="en-US" dirty="0" smtClean="0"/>
          </a:p>
          <a:p>
            <a:r>
              <a:rPr lang="en-US" dirty="0" smtClean="0"/>
              <a:t>…</a:t>
            </a:r>
          </a:p>
          <a:p>
            <a:endParaRPr lang="en-US" dirty="0" smtClean="0"/>
          </a:p>
          <a:p>
            <a:r>
              <a:rPr lang="en-US" dirty="0" smtClean="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smtClean="0"/>
          </a:p>
          <a:p>
            <a:endParaRPr lang="en-AU" dirty="0"/>
          </a:p>
          <a:p>
            <a:endParaRPr lang="en-AU" dirty="0"/>
          </a:p>
          <a:p>
            <a:r>
              <a:rPr lang="en-AU" dirty="0" smtClean="0"/>
              <a:t>If you drop the pyramid, then what should guide your decision</a:t>
            </a:r>
            <a:r>
              <a:rPr lang="en-AU" baseline="0" dirty="0" smtClean="0"/>
              <a:t> around how and what to test?</a:t>
            </a:r>
          </a:p>
          <a:p>
            <a:endParaRPr lang="en-US" baseline="0" dirty="0" smtClean="0"/>
          </a:p>
          <a:p>
            <a:r>
              <a:rPr lang="en-US" baseline="0" dirty="0" smtClean="0"/>
              <a:t>People will be lost, they will be walking around in a daze not knowing what to do?</a:t>
            </a:r>
          </a:p>
          <a:p>
            <a:endParaRPr lang="en-US" baseline="0" dirty="0" smtClean="0"/>
          </a:p>
          <a:p>
            <a:r>
              <a:rPr lang="en-US" baseline="0" dirty="0" smtClean="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r>
              <a:rPr lang="en-AU" dirty="0" smtClean="0"/>
              <a:t>)</a:t>
            </a:r>
          </a:p>
          <a:p>
            <a:endParaRPr lang="en-US" dirty="0" smtClean="0"/>
          </a:p>
          <a:p>
            <a:r>
              <a:rPr lang="en-US" dirty="0" smtClean="0"/>
              <a:t>The answer is confidence, here is a great quote from Jimmy </a:t>
            </a:r>
            <a:r>
              <a:rPr lang="en-US" dirty="0" err="1" smtClean="0"/>
              <a:t>Bogard</a:t>
            </a:r>
            <a:r>
              <a:rPr lang="en-US" dirty="0" smtClean="0"/>
              <a:t> from </a:t>
            </a:r>
            <a:r>
              <a:rPr lang="en-AU" dirty="0" smtClean="0"/>
              <a:t>his </a:t>
            </a:r>
            <a:r>
              <a:rPr lang="en-AU" dirty="0"/>
              <a:t>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testing is not to test.</a:t>
            </a:r>
          </a:p>
          <a:p>
            <a:r>
              <a:rPr lang="en-US" dirty="0" smtClean="0"/>
              <a:t>We</a:t>
            </a:r>
            <a:r>
              <a:rPr lang="en-US" baseline="0" dirty="0" smtClean="0"/>
              <a:t> see this </a:t>
            </a:r>
            <a:r>
              <a:rPr lang="en-US" b="1" i="1" u="sng" baseline="0" dirty="0" smtClean="0"/>
              <a:t>all </a:t>
            </a:r>
            <a:r>
              <a:rPr lang="en-US" baseline="0" dirty="0" smtClean="0"/>
              <a:t>the time</a:t>
            </a:r>
          </a:p>
          <a:p>
            <a:r>
              <a:rPr lang="en-US" baseline="0" dirty="0" smtClean="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r>
              <a:rPr lang="en-AU" dirty="0" smtClean="0"/>
              <a:t>)</a:t>
            </a:r>
          </a:p>
          <a:p>
            <a:endParaRPr lang="en-US" dirty="0" smtClean="0"/>
          </a:p>
          <a:p>
            <a:r>
              <a:rPr lang="en-US" dirty="0" smtClean="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reality the decision about how much confidence is enough should be a business decision. The decision about how to achieve that in the fasted way possible is a technical decision and it’s </a:t>
            </a:r>
            <a:r>
              <a:rPr lang="en-US" baseline="0" dirty="0" err="1" smtClean="0"/>
              <a:t>importan</a:t>
            </a:r>
            <a:r>
              <a:rPr lang="en-US" baseline="0" dirty="0" smtClean="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25/07/2016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25/07/2016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25/07/2016</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25/07/2016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25/07/2016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25/07/2016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25/07/2016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25/07/2016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25/07/2016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25/07/2016</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r>
              <a:rPr lang="en-GB" dirty="0"/>
              <a:t/>
            </a:r>
            <a:br>
              <a:rPr lang="en-GB" dirty="0"/>
            </a:br>
            <a:r>
              <a:rPr lang="en-GB" dirty="0"/>
              <a:t/>
            </a: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a:t>Matt Davies</a:t>
            </a:r>
          </a:p>
          <a:p>
            <a:r>
              <a:rPr lang="en-GB" sz="2400" dirty="0"/>
              <a:t>Principal Consultant</a:t>
            </a:r>
            <a:endParaRPr lang="en-AU" sz="2400" dirty="0"/>
          </a:p>
        </p:txBody>
      </p:sp>
      <p:sp>
        <p:nvSpPr>
          <p:cNvPr id="4" name="TextBox 3"/>
          <p:cNvSpPr txBox="1"/>
          <p:nvPr/>
        </p:nvSpPr>
        <p:spPr>
          <a:xfrm>
            <a:off x="5144912" y="5407109"/>
            <a:ext cx="2894510" cy="830997"/>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a:t>
            </a:r>
            <a:r>
              <a:rPr lang="en-GB" dirty="0" smtClean="0"/>
              <a:t>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a:t>
            </a:r>
            <a:r>
              <a:rPr lang="en-AU" dirty="0" smtClean="0">
                <a:solidFill>
                  <a:srgbClr val="E5007E"/>
                </a:solidFill>
                <a:latin typeface="SketchFlow Print" panose="02000000000000000000" pitchFamily="2" charset="0"/>
              </a:rPr>
              <a:t>tests</a:t>
            </a:r>
            <a:endParaRPr lang="en-AU" dirty="0">
              <a:solidFill>
                <a:srgbClr val="E5007E"/>
              </a:solidFill>
              <a:latin typeface="SketchFlow Print" panose="02000000000000000000" pitchFamily="2" charset="0"/>
            </a:endParaRP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a:t>
            </a:r>
            <a:r>
              <a:rPr lang="en-AU" sz="4000" dirty="0" smtClean="0">
                <a:latin typeface="+mn-lt"/>
              </a:rPr>
              <a:t>smarter</a:t>
            </a:r>
            <a:br>
              <a:rPr lang="en-AU" sz="4000" dirty="0" smtClean="0">
                <a:latin typeface="+mn-lt"/>
              </a:rPr>
            </a:br>
            <a:r>
              <a:rPr lang="en-AU" sz="4000" dirty="0" smtClean="0">
                <a:latin typeface="+mn-lt"/>
              </a:rPr>
              <a:t>* The goal of testing is not to test</a:t>
            </a:r>
            <a:br>
              <a:rPr lang="en-AU" sz="4000" dirty="0" smtClean="0">
                <a:latin typeface="+mn-lt"/>
              </a:rPr>
            </a:br>
            <a:r>
              <a:rPr lang="en-AU" sz="4000" b="1" dirty="0" smtClean="0">
                <a:latin typeface="+mn-lt"/>
              </a:rPr>
              <a:t>* Confidence is the most important driver</a:t>
            </a:r>
            <a:r>
              <a:rPr lang="en-AU" sz="4000" dirty="0">
                <a:latin typeface="+mn-lt"/>
              </a:rPr>
              <a:t/>
            </a:r>
            <a:br>
              <a:rPr lang="en-AU" sz="4000" dirty="0">
                <a:latin typeface="+mn-lt"/>
              </a:rPr>
            </a:br>
            <a:r>
              <a:rPr lang="en-AU" sz="4000" dirty="0" smtClean="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2: “The Business”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smtClean="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smtClean="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6364371" cy="1384995"/>
          </a:xfrm>
          <a:prstGeom prst="rect">
            <a:avLst/>
          </a:prstGeom>
          <a:noFill/>
        </p:spPr>
        <p:txBody>
          <a:bodyPr wrap="none" rtlCol="0">
            <a:spAutoFit/>
          </a:bodyPr>
          <a:lstStyle/>
          <a:p>
            <a:r>
              <a:rPr lang="en-US" sz="2800" dirty="0"/>
              <a:t>We were going to go with </a:t>
            </a:r>
            <a:r>
              <a:rPr lang="en-US" sz="2800" dirty="0" err="1" smtClean="0"/>
              <a:t>nanotesting</a:t>
            </a:r>
            <a:endParaRPr lang="en-US" sz="2800" dirty="0"/>
          </a:p>
          <a:p>
            <a:r>
              <a:rPr lang="en-US" sz="2800" dirty="0"/>
              <a:t>Cooler than </a:t>
            </a:r>
            <a:r>
              <a:rPr lang="en-US" sz="2800" dirty="0" err="1"/>
              <a:t>microservices</a:t>
            </a:r>
            <a:endParaRPr lang="en-US" sz="2800" dirty="0"/>
          </a:p>
          <a:p>
            <a:endParaRPr lang="en-AU" sz="2800" dirty="0"/>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a:t>Because we have been writing less tests,</a:t>
            </a:r>
          </a:p>
          <a:p>
            <a:r>
              <a:rPr lang="en-US" sz="2800" b="1" dirty="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smtClean="0"/>
              <a:t>Don’t restrict the team and the PO</a:t>
            </a:r>
            <a:endParaRPr lang="en-GB" dirty="0"/>
          </a:p>
          <a:p>
            <a:r>
              <a:rPr lang="en-GB" dirty="0"/>
              <a:t>Make it </a:t>
            </a:r>
            <a:r>
              <a:rPr lang="en-GB" dirty="0" smtClean="0"/>
              <a:t>per-project, allow per-feature</a:t>
            </a:r>
            <a:endParaRPr lang="en-GB" dirty="0"/>
          </a:p>
          <a:p>
            <a:r>
              <a:rPr lang="en-GB" dirty="0"/>
              <a:t>Actually change </a:t>
            </a:r>
            <a:r>
              <a:rPr lang="en-GB" dirty="0" smtClean="0"/>
              <a:t>it over time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Minimum confidence needed is a business decision</a:t>
            </a:r>
            <a:br>
              <a:rPr lang="en-AU" sz="4000" dirty="0" smtClean="0">
                <a:latin typeface="+mn-lt"/>
              </a:rPr>
            </a:br>
            <a:r>
              <a:rPr lang="en-AU" sz="4000" dirty="0" smtClean="0">
                <a:latin typeface="+mn-lt"/>
              </a:rPr>
              <a:t>* </a:t>
            </a:r>
            <a:r>
              <a:rPr lang="en-AU" sz="4000" dirty="0" smtClean="0">
                <a:latin typeface="+mn-lt"/>
              </a:rPr>
              <a:t>The </a:t>
            </a:r>
            <a:r>
              <a:rPr lang="en-AU" sz="4000" dirty="0" smtClean="0">
                <a:latin typeface="+mn-lt"/>
              </a:rPr>
              <a:t>technical team can decide the fastest way to reach that confidence</a:t>
            </a:r>
            <a:br>
              <a:rPr lang="en-AU" sz="4000" dirty="0" smtClean="0">
                <a:latin typeface="+mn-lt"/>
              </a:rPr>
            </a:br>
            <a:r>
              <a:rPr lang="en-AU" sz="4000" dirty="0" smtClean="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3458118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“Mocking frameworks are our </a:t>
            </a:r>
            <a:r>
              <a:rPr lang="en-US" sz="2800" dirty="0" err="1" smtClean="0">
                <a:solidFill>
                  <a:schemeClr val="bg1"/>
                </a:solidFill>
              </a:rPr>
              <a:t>saviour</a:t>
            </a:r>
            <a:r>
              <a:rPr lang="en-US" sz="2800" dirty="0" smtClean="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Sub-c testing balances speed and confidence</a:t>
            </a:r>
            <a:br>
              <a:rPr lang="en-AU" sz="4000" dirty="0" smtClean="0">
                <a:latin typeface="+mn-lt"/>
              </a:rPr>
            </a:br>
            <a:r>
              <a:rPr lang="en-AU" sz="4000" dirty="0" smtClean="0">
                <a:latin typeface="+mn-lt"/>
              </a:rPr>
              <a:t>* Mocking implementation details leads to pain</a:t>
            </a:r>
            <a:br>
              <a:rPr lang="en-AU" sz="4000" dirty="0" smtClean="0">
                <a:latin typeface="+mn-lt"/>
              </a:rPr>
            </a:br>
            <a:r>
              <a:rPr lang="en-AU" sz="4000" dirty="0" smtClean="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780408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6: Strategic</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“That’s 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a:t>code</a:t>
            </a:r>
          </a:p>
          <a:p>
            <a:r>
              <a:rPr lang="en-AU" dirty="0"/>
              <a:t>Not real-time / life-or-death</a:t>
            </a:r>
          </a:p>
          <a:p>
            <a:r>
              <a:rPr lang="en-AU" dirty="0"/>
              <a:t>Using continuous delivery</a:t>
            </a:r>
          </a:p>
          <a:p>
            <a:r>
              <a:rPr lang="en-AU" dirty="0"/>
              <a:t>Mixture </a:t>
            </a:r>
            <a:r>
              <a:rPr lang="en-AU" dirty="0" smtClean="0"/>
              <a:t>of AngularJS</a:t>
            </a:r>
            <a:r>
              <a:rPr lang="en-AU" dirty="0"/>
              <a:t>, </a:t>
            </a:r>
            <a:r>
              <a:rPr lang="en-AU" dirty="0" err="1"/>
              <a:t>Xamarin</a:t>
            </a:r>
            <a:r>
              <a:rPr lang="en-AU" dirty="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ASP.NET MVC/AngularJS controllers, AngularJS directives and </a:t>
            </a:r>
            <a:r>
              <a:rPr lang="en-AU" dirty="0" err="1"/>
              <a:t>Xamarin</a:t>
            </a:r>
            <a:r>
              <a:rPr lang="en-AU" dirty="0"/>
              <a:t> view models</a:t>
            </a:r>
          </a:p>
          <a:p>
            <a:r>
              <a:rPr lang="en-AU" dirty="0"/>
              <a:t>In-memory full stack HTTP server requests for ASP.NET Web API</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7: Sustainably </a:t>
            </a:r>
            <a:r>
              <a:rPr lang="en-AU" dirty="0" smtClean="0"/>
              <a:t>subcutaneous; show me the code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smtClean="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smtClean="0"/>
              <a:t>Tip</a:t>
            </a:r>
            <a:r>
              <a:rPr lang="en-AU" i="1" dirty="0"/>
              <a:t>: </a:t>
            </a:r>
            <a:r>
              <a:rPr lang="en-AU" dirty="0"/>
              <a:t>If you’re using .NET, look into </a:t>
            </a:r>
            <a:r>
              <a:rPr lang="en-AU" dirty="0" err="1" smtClean="0"/>
              <a:t>TestStack</a:t>
            </a:r>
            <a:r>
              <a:rPr lang="en-AU" dirty="0" smtClean="0"/>
              <a:t>.</a:t>
            </a:r>
            <a:r>
              <a:rPr lang="en-GB" dirty="0" err="1" smtClean="0"/>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42</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a:t>
            </a:r>
            <a:r>
              <a:rPr lang="en-AU" dirty="0" smtClean="0"/>
              <a:t>brain &amp; avoid </a:t>
            </a:r>
            <a:r>
              <a:rPr lang="en-AU" dirty="0"/>
              <a:t>tedium of assertions</a:t>
            </a:r>
          </a:p>
          <a:p>
            <a:r>
              <a:rPr lang="en-AU" dirty="0"/>
              <a:t>Pin down complex behaviour quickly and easily</a:t>
            </a:r>
          </a:p>
          <a:p>
            <a:r>
              <a:rPr lang="en-AU" dirty="0"/>
              <a:t>Get a nice diff view when things change</a:t>
            </a:r>
          </a:p>
          <a:p>
            <a:endParaRPr lang="en-AU" dirty="0"/>
          </a:p>
          <a:p>
            <a:r>
              <a:rPr lang="en-AU" sz="3200" i="1" dirty="0" smtClean="0"/>
              <a:t>Tip</a:t>
            </a:r>
            <a:r>
              <a:rPr lang="en-AU" sz="3200" dirty="0" smtClean="0"/>
              <a:t>:</a:t>
            </a:r>
            <a:r>
              <a:rPr lang="en-AU" sz="3200" i="1" dirty="0" smtClean="0"/>
              <a:t> </a:t>
            </a:r>
            <a:r>
              <a:rPr lang="en-AU" sz="3200" dirty="0" smtClean="0"/>
              <a:t>Available for most languages &amp; if you ar</a:t>
            </a:r>
            <a:r>
              <a:rPr lang="en-AU" sz="3200" dirty="0"/>
              <a:t>e using .NET check out </a:t>
            </a:r>
            <a:r>
              <a:rPr lang="en-AU" sz="3200" dirty="0" err="1"/>
              <a:t>Shoudly’s</a:t>
            </a:r>
            <a:r>
              <a:rPr lang="en-AU" sz="3200" dirty="0"/>
              <a:t> </a:t>
            </a:r>
            <a:r>
              <a:rPr lang="en-AU" sz="3200" dirty="0" err="1" smtClean="0"/>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43</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39401865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45</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46</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r>
              <a:rPr lang="en-AU" dirty="0"/>
              <a:t/>
            </a:r>
            <a:br>
              <a:rPr lang="en-AU" dirty="0"/>
            </a:br>
            <a:r>
              <a:rPr lang="en-AU" sz="3600" dirty="0"/>
              <a:t>Are you happy with amount of effort, overall confidence and speed of feedback (checks and tests)?</a:t>
            </a:r>
            <a:br>
              <a:rPr lang="en-AU" sz="3600" dirty="0"/>
            </a:br>
            <a:r>
              <a:rPr lang="en-AU" sz="3600" dirty="0"/>
              <a:t/>
            </a:r>
            <a:br>
              <a:rPr lang="en-AU" sz="3600" dirty="0"/>
            </a:br>
            <a:r>
              <a:rPr lang="en-AU" sz="3600" dirty="0"/>
              <a:t>How can you make testing simpler?</a:t>
            </a:r>
            <a:br>
              <a:rPr lang="en-AU" sz="3600" dirty="0"/>
            </a:br>
            <a:r>
              <a:rPr lang="en-AU" sz="3600" dirty="0"/>
              <a:t/>
            </a: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47</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a:t>Thankyou!</a:t>
            </a:r>
            <a:br>
              <a:rPr lang="en-AU" dirty="0"/>
            </a:br>
            <a:r>
              <a:rPr lang="en-AU" dirty="0"/>
              <a:t/>
            </a:r>
            <a:br>
              <a:rPr lang="en-AU" dirty="0"/>
            </a:br>
            <a:r>
              <a:rPr lang="en-AU" dirty="0"/>
              <a:t>	Questions?</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a:t>
            </a:r>
            <a:r>
              <a:rPr lang="en-GB" sz="2400" dirty="0" smtClean="0">
                <a:solidFill>
                  <a:schemeClr val="bg1"/>
                </a:solidFill>
              </a:rPr>
              <a:t>Consultant</a:t>
            </a:r>
            <a:endParaRPr lang="en-GB" sz="2400" dirty="0">
              <a:solidFill>
                <a:schemeClr val="bg1"/>
              </a:solidFill>
            </a:endParaRP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smtClean="0">
                <a:solidFill>
                  <a:schemeClr val="bg1"/>
                </a:solidFill>
              </a:rPr>
              <a:t>Principal Consultant</a:t>
            </a:r>
            <a:endParaRPr lang="en-GB" sz="2400" dirty="0">
              <a:solidFill>
                <a:schemeClr val="bg1"/>
              </a:solidFill>
            </a:endParaRP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49</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“The </a:t>
            </a:r>
            <a:r>
              <a:rPr lang="en-US" sz="2800" dirty="0">
                <a:solidFill>
                  <a:schemeClr val="bg1"/>
                </a:solidFill>
              </a:rPr>
              <a:t>testing pyramid is the answer to all our </a:t>
            </a:r>
            <a:r>
              <a:rPr lang="en-US" sz="2800" dirty="0" smtClean="0">
                <a:solidFill>
                  <a:schemeClr val="bg1"/>
                </a:solidFill>
              </a:rPr>
              <a:t>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smtClean="0">
                <a:latin typeface="SketchFlow Print" panose="02000000000000000000" pitchFamily="2" charset="0"/>
              </a:rPr>
              <a:t>Automated UI </a:t>
            </a:r>
            <a:r>
              <a:rPr lang="en-AU" dirty="0">
                <a:latin typeface="SketchFlow Print" panose="02000000000000000000" pitchFamily="2" charset="0"/>
              </a:rPr>
              <a:t>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1723</TotalTime>
  <Words>2498</Words>
  <Application>Microsoft Office PowerPoint</Application>
  <PresentationFormat>Custom</PresentationFormat>
  <Paragraphs>442</Paragraphs>
  <Slides>49</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Strategic</vt:lpstr>
      <vt:lpstr>Context</vt:lpstr>
      <vt:lpstr>Example testing strategy</vt:lpstr>
      <vt:lpstr>Chapter 7: Sustainably subcutaneous; show me the code</vt:lpstr>
      <vt:lpstr>Demo Implementation unit tests vs subcutaneous test</vt:lpstr>
      <vt:lpstr>Behaviour Driven Tests</vt:lpstr>
      <vt:lpstr>Demo Bddfy / class per scenario</vt:lpstr>
      <vt:lpstr>Driving tests via DI container</vt:lpstr>
      <vt:lpstr>Avoiding mocks / Hand-rolling</vt:lpstr>
      <vt:lpstr>Demo Hand-rolled mock example</vt:lpstr>
      <vt:lpstr>Approval Tests</vt:lpstr>
      <vt:lpstr>Demo Approval Test</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209</cp:revision>
  <dcterms:created xsi:type="dcterms:W3CDTF">2015-05-04T07:51:09Z</dcterms:created>
  <dcterms:modified xsi:type="dcterms:W3CDTF">2016-07-25T14:40:14Z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